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720725" y="900113"/>
            <a:ext cx="6118225" cy="3440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20725" y="4679950"/>
            <a:ext cx="6118225" cy="5038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it-I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D4B5B005-6254-4DF6-A6C8-4487695A6954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538FDD-C199-4D39-B15B-86A24EBF45F6}" type="slidenum">
              <a:rPr lang="it-IT"/>
              <a:pPr/>
              <a:t>1</a:t>
            </a:fld>
            <a:endParaRPr lang="it-IT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C34254-11F1-4A57-B4A9-23F1F8F8EFAA}" type="slidenum">
              <a:rPr lang="it-IT"/>
              <a:pPr/>
              <a:t>10</a:t>
            </a:fld>
            <a:endParaRPr lang="it-IT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E8D947-6310-45EB-9BC1-53C9D47E59B0}" type="slidenum">
              <a:rPr lang="it-IT"/>
              <a:pPr/>
              <a:t>11</a:t>
            </a:fld>
            <a:endParaRPr lang="it-IT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69E78D-53D1-4252-B9DA-C6CD328CDDF5}" type="slidenum">
              <a:rPr lang="it-IT"/>
              <a:pPr/>
              <a:t>12</a:t>
            </a:fld>
            <a:endParaRPr lang="it-IT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18B831-8D06-415C-8392-1FEC996979C3}" type="slidenum">
              <a:rPr lang="it-IT"/>
              <a:pPr/>
              <a:t>2</a:t>
            </a:fld>
            <a:endParaRPr lang="it-IT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9EF4F0-2759-4461-BABC-4D1390415BD1}" type="slidenum">
              <a:rPr lang="it-IT"/>
              <a:pPr/>
              <a:t>3</a:t>
            </a:fld>
            <a:endParaRPr lang="it-IT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0110D7-6E8A-4E1F-ACCC-A06D511B9F05}" type="slidenum">
              <a:rPr lang="it-IT"/>
              <a:pPr/>
              <a:t>4</a:t>
            </a:fld>
            <a:endParaRPr lang="it-IT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4DB5C9-58A5-4FA0-B63B-92FD2CDE9612}" type="slidenum">
              <a:rPr lang="it-IT"/>
              <a:pPr/>
              <a:t>5</a:t>
            </a:fld>
            <a:endParaRPr lang="it-IT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735265-7F82-4738-91AB-F1F31A4068A7}" type="slidenum">
              <a:rPr lang="it-IT"/>
              <a:pPr/>
              <a:t>6</a:t>
            </a:fld>
            <a:endParaRPr lang="it-IT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0D4218-C865-4432-B32D-5C8D460516F7}" type="slidenum">
              <a:rPr lang="it-IT"/>
              <a:pPr/>
              <a:t>7</a:t>
            </a:fld>
            <a:endParaRPr lang="it-IT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C71524-98C1-4B75-A9CD-92888F78A8DB}" type="slidenum">
              <a:rPr lang="it-IT"/>
              <a:pPr/>
              <a:t>8</a:t>
            </a:fld>
            <a:endParaRPr lang="it-IT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F2B907-03BC-4E3D-A87B-63871466F879}" type="slidenum">
              <a:rPr lang="it-IT"/>
              <a:pPr/>
              <a:t>9</a:t>
            </a:fld>
            <a:endParaRPr lang="it-IT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85900" y="900113"/>
            <a:ext cx="4589463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E15A98-C9C5-4D39-B67D-BE2835EFE93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C0DDEE-E5DB-4B4E-9F38-CDD5D6F11A6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64375" y="479425"/>
            <a:ext cx="2024063" cy="57277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90600" y="479425"/>
            <a:ext cx="5921375" cy="57277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129FEB-98BB-45DD-B2AB-02E8EE4AA9E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3D850D-1E52-4D55-8A9D-26E55D51F35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268C3A-938A-4DAF-BB96-6FD38B37BE2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1824038"/>
            <a:ext cx="397192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3973513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A91263-A3A4-46DB-8F41-3C71C94B5F4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253A30-2AF8-49B7-BD78-68F136A7B6A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E657BE-6CD3-4E4E-8B4B-F9F0E30C516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022634-01BB-4250-91FC-4C936086B39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B3534A-3A88-4E3E-9AA6-95F74B58AD2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3350C4-694E-433B-9CF8-D72C35423E3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763"/>
            <a:ext cx="10079038" cy="7554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5988" y="479425"/>
            <a:ext cx="3167062" cy="1198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4038"/>
            <a:ext cx="8097838" cy="4383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47700" y="6888163"/>
            <a:ext cx="2346325" cy="519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888163"/>
            <a:ext cx="2346325" cy="519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71BB45C-821C-4BF4-B0CC-D1AB645752AA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6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455988" y="454025"/>
            <a:ext cx="3168650" cy="1250950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it-IT"/>
              <a:t>Laboratorio fonologico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480" t="7996" r="10663" b="3998"/>
          <a:stretch>
            <a:fillRect/>
          </a:stretch>
        </p:blipFill>
        <p:spPr bwMode="auto">
          <a:xfrm>
            <a:off x="1619250" y="2160588"/>
            <a:ext cx="6300788" cy="3959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Tm="3072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913" y="1439863"/>
            <a:ext cx="3294062" cy="2339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813" y="1439863"/>
            <a:ext cx="2339975" cy="3959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60475" y="4500563"/>
            <a:ext cx="3419475" cy="796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GIOCO: chi può entrare nel castello?</a:t>
            </a:r>
          </a:p>
        </p:txBody>
      </p:sp>
    </p:spTree>
  </p:cSld>
  <p:clrMapOvr>
    <a:masterClrMapping/>
  </p:clrMapOvr>
  <p:transition spd="med" advTm="3072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0" y="3959225"/>
            <a:ext cx="4679950" cy="306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725" y="1260475"/>
            <a:ext cx="4445000" cy="2570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759450" y="1800225"/>
            <a:ext cx="2700338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it-IT">
                <a:solidFill>
                  <a:srgbClr val="000000"/>
                </a:solidFill>
                <a:latin typeface="Comic Sans MS" pitchFamily="64" charset="0"/>
              </a:rPr>
              <a:t>GIOCO: centra la rima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9225" y="4319588"/>
            <a:ext cx="2360613" cy="2519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Tm="3072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663" y="1500188"/>
            <a:ext cx="6534150" cy="2640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9225" y="4500563"/>
            <a:ext cx="2181225" cy="2505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4500563"/>
            <a:ext cx="1641475" cy="2354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00563" y="5219700"/>
            <a:ext cx="1979612" cy="796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Il mio nome inizia come...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2339975" y="4679950"/>
            <a:ext cx="720725" cy="539750"/>
          </a:xfrm>
          <a:prstGeom prst="ellipse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619250" y="4679950"/>
            <a:ext cx="360363" cy="360363"/>
          </a:xfrm>
          <a:prstGeom prst="ellipse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7380288" y="4859338"/>
            <a:ext cx="1079500" cy="360362"/>
          </a:xfrm>
          <a:prstGeom prst="ellipse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 advTm="3072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990600" y="1824038"/>
            <a:ext cx="8099425" cy="4384675"/>
          </a:xfrm>
          <a:ln/>
        </p:spPr>
        <p:txBody>
          <a:bodyPr tIns="28224" anchor="t"/>
          <a:lstStyle/>
          <a:p>
            <a:pPr marL="431800" indent="-323850">
              <a:spcAft>
                <a:spcPts val="1413"/>
              </a:spcAft>
              <a:buClr>
                <a:srgbClr val="FFFFFF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sz="3200">
                <a:solidFill>
                  <a:srgbClr val="FFFFFF"/>
                </a:solidFill>
              </a:rPr>
              <a:t>Dal PTOF: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00113" y="2700338"/>
            <a:ext cx="8464550" cy="349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sz="2400">
                <a:solidFill>
                  <a:srgbClr val="FFFFFF"/>
                </a:solidFill>
                <a:latin typeface="Comic Sans MS" pitchFamily="64" charset="0"/>
              </a:rPr>
              <a:t>Priorità</a:t>
            </a:r>
          </a:p>
          <a:p>
            <a:pPr algn="ctr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sz="2400">
                <a:solidFill>
                  <a:srgbClr val="FFFFFF"/>
                </a:solidFill>
                <a:latin typeface="Comic Sans MS" pitchFamily="64" charset="0"/>
              </a:rPr>
              <a:t>Conoscenza e istruzione</a:t>
            </a:r>
          </a:p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sz="2400">
                <a:solidFill>
                  <a:srgbClr val="FFFFFF"/>
                </a:solidFill>
                <a:latin typeface="Comic Sans MS" pitchFamily="64" charset="0"/>
              </a:rPr>
              <a:t>Traguardo </a:t>
            </a:r>
          </a:p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sz="2400">
                <a:solidFill>
                  <a:srgbClr val="FFFFFF"/>
                </a:solidFill>
                <a:latin typeface="Comic Sans MS" pitchFamily="64" charset="0"/>
              </a:rPr>
              <a:t>Dare  risposta  ai  pochi  aspetti  di  criticità  presenti,  migliorando  i  risultati  degli </a:t>
            </a:r>
          </a:p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sz="2400">
                <a:solidFill>
                  <a:srgbClr val="FFFFFF"/>
                </a:solidFill>
                <a:latin typeface="Comic Sans MS" pitchFamily="64" charset="0"/>
              </a:rPr>
              <a:t>studenti nelle prove I.N.Val.S.I. negli ambiti al di sotto della media nazionale e la  valutazione degli studenti in uscita dal primo ciclo d’Istruzione.</a:t>
            </a:r>
          </a:p>
        </p:txBody>
      </p:sp>
    </p:spTree>
  </p:cSld>
  <p:clrMapOvr>
    <a:masterClrMapping/>
  </p:clrMapOvr>
  <p:transition spd="med" advTm="3072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455988" y="142875"/>
            <a:ext cx="3168650" cy="1874838"/>
          </a:xfrm>
          <a:ln/>
        </p:spPr>
        <p:txBody>
          <a:bodyPr tIns="38808"/>
          <a:lstStyle/>
          <a:p>
            <a:endParaRPr lang="it-IT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824038"/>
            <a:ext cx="8099425" cy="4384675"/>
          </a:xfrm>
          <a:ln/>
        </p:spPr>
        <p:txBody>
          <a:bodyPr/>
          <a:lstStyle/>
          <a:p>
            <a:endParaRPr lang="it-IT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20725" y="900113"/>
            <a:ext cx="8724900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>
                <a:solidFill>
                  <a:srgbClr val="FFFFFF"/>
                </a:solidFill>
                <a:latin typeface="Comic Sans MS" pitchFamily="64" charset="0"/>
              </a:rPr>
              <a:t>I laboratori fonologici sono fissi e vengono attivati durante l’intero corso dell’anno in tutte le scuole dell'infanzia dell'istituto e  sono  sviluppati  nell’ambito  dei  progetti  che  si realizzano in continuità con la Scuola Primaria.</a:t>
            </a:r>
          </a:p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>
                <a:solidFill>
                  <a:srgbClr val="FFFFFF"/>
                </a:solidFill>
                <a:latin typeface="Comic Sans MS" pitchFamily="64" charset="0"/>
              </a:rPr>
              <a:t>Durante   lo   svolgimento   delle   attività   i   bambini   hanno   la   possibilità   di sperimentare   rime,   filastrocche,   drammatizzazioni,   inventare   nuove   parole, cercare somiglianze e analogie fra suoni e significati.</a:t>
            </a:r>
          </a:p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>
                <a:solidFill>
                  <a:srgbClr val="FFFFFF"/>
                </a:solidFill>
                <a:latin typeface="Comic Sans MS" pitchFamily="64" charset="0"/>
              </a:rPr>
              <a:t> </a:t>
            </a:r>
          </a:p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>
                <a:solidFill>
                  <a:srgbClr val="FFFFFF"/>
                </a:solidFill>
                <a:latin typeface="Comic Sans MS" pitchFamily="64" charset="0"/>
              </a:rPr>
              <a:t>Il  percorso  progettuale  viene  documentato nel  sito dell'Istituto Comprensivo, in cui compaiono due tipi  di  documentazione:  la documentazione  di  percorso  attraverso  la descrizione dei singoli processi educativi e didattici e la documentazione di  prodotto  attraverso  la descrizione  del  risultato  delle  varie  attività didattiche.</a:t>
            </a:r>
          </a:p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it-IT">
              <a:solidFill>
                <a:srgbClr val="FFFFFF"/>
              </a:solidFill>
              <a:latin typeface="Comic Sans MS" pitchFamily="64" charset="0"/>
            </a:endParaRPr>
          </a:p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>
                <a:solidFill>
                  <a:srgbClr val="FFFFFF"/>
                </a:solidFill>
                <a:latin typeface="Comic Sans MS" pitchFamily="64" charset="0"/>
              </a:rPr>
              <a:t>Il  referente  che  segue  il  progetto  tiene  incontri  periodici  (in  itinere  e  in </a:t>
            </a:r>
          </a:p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>
                <a:solidFill>
                  <a:srgbClr val="FFFFFF"/>
                </a:solidFill>
                <a:latin typeface="Comic Sans MS" pitchFamily="64" charset="0"/>
              </a:rPr>
              <a:t>fase  conclusiva)  con  i  docenti  coinvolti e  svolge  funzione  di  raccordo  tra </a:t>
            </a:r>
          </a:p>
          <a:p>
            <a:pPr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>
                <a:solidFill>
                  <a:srgbClr val="FFFFFF"/>
                </a:solidFill>
                <a:latin typeface="Comic Sans MS" pitchFamily="64" charset="0"/>
              </a:rPr>
              <a:t>il gruppo di progetto e i responsabili del Piano di Miglioramento</a:t>
            </a:r>
          </a:p>
        </p:txBody>
      </p:sp>
    </p:spTree>
  </p:cSld>
  <p:clrMapOvr>
    <a:masterClrMapping/>
  </p:clrMapOvr>
  <p:transition spd="med" advTm="3072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439863" y="1260475"/>
            <a:ext cx="7559675" cy="44719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117000"/>
              </a:lnSpc>
              <a:spcAft>
                <a:spcPts val="10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Nell’ultimo anno della scuola d’infanzia e nei primi due anni della scuola primaria le abilità metalinguistiche e quindi anche la consapevolezza fonologica assumono una grande importanza nell’apprendimento del linguaggio scritto.</a:t>
            </a:r>
          </a:p>
          <a:p>
            <a:pPr algn="just">
              <a:lnSpc>
                <a:spcPct val="117000"/>
              </a:lnSpc>
              <a:spcAft>
                <a:spcPts val="10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Per imparare a leggere e a scrivere bisogna prima saper riflettere sul linguaggio parlato ,porre attenzione alla sua forma, al suo aspetto sonoro, saperne manipolare le sue parti indipendentemente dal suo significato.</a:t>
            </a:r>
          </a:p>
        </p:txBody>
      </p:sp>
    </p:spTree>
  </p:cSld>
  <p:clrMapOvr>
    <a:masterClrMapping/>
  </p:clrMapOvr>
  <p:transition spd="med" advTm="3072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260475" y="1439863"/>
            <a:ext cx="7920038" cy="48974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117000"/>
              </a:lnSpc>
              <a:spcAft>
                <a:spcPts val="10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Ogni bambino deve essere educato a percepire distintamente i suoni e i contenuti delle parole, ma il suo organo uditivo e le sue capacità cognitive devono essere tali da poter cogliere le differenze tra parola e parola. Si tratta quindi di educare all'ascolto e alla percezione del contenuto di ogni parola per utilizzarla coerentemente nelle situazioni adeguate.</a:t>
            </a:r>
          </a:p>
          <a:p>
            <a:pPr algn="just">
              <a:lnSpc>
                <a:spcPct val="117000"/>
              </a:lnSpc>
              <a:spcAft>
                <a:spcPts val="10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Questo vuol dire acquisire consapevolezza della struttura fonologica del linguaggio ed essere in grado di identificarne le componenti fonologiche (sillabe-fonemi).</a:t>
            </a:r>
          </a:p>
        </p:txBody>
      </p:sp>
    </p:spTree>
  </p:cSld>
  <p:clrMapOvr>
    <a:masterClrMapping/>
  </p:clrMapOvr>
  <p:transition spd="med" advTm="3072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439863" y="1079500"/>
            <a:ext cx="7380287" cy="6119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117000"/>
              </a:lnSpc>
              <a:spcAft>
                <a:spcPts val="10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I bambini della scuola dell’infanzia esprimono la  consapevolezza fonologica di tipo globale attraverso:</a:t>
            </a:r>
          </a:p>
          <a:p>
            <a:pPr algn="just">
              <a:lnSpc>
                <a:spcPct val="117000"/>
              </a:lnSpc>
              <a:spcAft>
                <a:spcPts val="10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· Riconoscimento e produzione di rime.</a:t>
            </a:r>
          </a:p>
          <a:p>
            <a:pPr algn="just">
              <a:lnSpc>
                <a:spcPct val="117000"/>
              </a:lnSpc>
              <a:spcAft>
                <a:spcPts val="10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· Segmentazione in sillabe di parole.</a:t>
            </a:r>
          </a:p>
          <a:p>
            <a:pPr algn="just">
              <a:lnSpc>
                <a:spcPct val="117000"/>
              </a:lnSpc>
              <a:spcAft>
                <a:spcPts val="10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· Fusione sillabica.</a:t>
            </a:r>
          </a:p>
          <a:p>
            <a:pPr algn="just">
              <a:lnSpc>
                <a:spcPct val="117000"/>
              </a:lnSpc>
              <a:spcAft>
                <a:spcPts val="10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· Riconoscimento in parole diverse di sillaba iniziale uguale.</a:t>
            </a:r>
          </a:p>
          <a:p>
            <a:pPr algn="just">
              <a:lnSpc>
                <a:spcPct val="117000"/>
              </a:lnSpc>
              <a:spcAft>
                <a:spcPts val="10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· Elisione di sillaba iniziale.</a:t>
            </a:r>
          </a:p>
          <a:p>
            <a:pPr algn="just">
              <a:lnSpc>
                <a:spcPct val="117000"/>
              </a:lnSpc>
              <a:spcAft>
                <a:spcPts val="10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· Riconoscimento di suono iniziale di parola.</a:t>
            </a:r>
          </a:p>
          <a:p>
            <a:pPr algn="just">
              <a:lnSpc>
                <a:spcPct val="117000"/>
              </a:lnSpc>
              <a:spcAft>
                <a:spcPts val="10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· Capacità di esprimere giudizi sulla lunghezza di una parola.</a:t>
            </a:r>
          </a:p>
          <a:p>
            <a:pPr algn="just">
              <a:lnSpc>
                <a:spcPct val="117000"/>
              </a:lnSpc>
              <a:spcAft>
                <a:spcPts val="10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Partendo da questi elementi possiamo proporre attività ai bambini volte favorire la consapevolezza fonologica.</a:t>
            </a:r>
          </a:p>
          <a:p>
            <a:pPr algn="just">
              <a:lnSpc>
                <a:spcPct val="117000"/>
              </a:lnSpc>
              <a:spcAft>
                <a:spcPts val="100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Chiaramente molte delle attività proposte non sono documentate in quanto attività prettamente orali.</a:t>
            </a:r>
          </a:p>
        </p:txBody>
      </p:sp>
    </p:spTree>
  </p:cSld>
  <p:clrMapOvr>
    <a:masterClrMapping/>
  </p:clrMapOvr>
  <p:transition spd="med" advTm="3072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663" y="1352550"/>
            <a:ext cx="6894512" cy="4406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79613" y="6300788"/>
            <a:ext cx="6659562" cy="411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it-IT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Segmentazione di parole</a:t>
            </a:r>
          </a:p>
        </p:txBody>
      </p:sp>
    </p:spTree>
  </p:cSld>
  <p:clrMapOvr>
    <a:masterClrMapping/>
  </p:clrMapOvr>
  <p:transition spd="med" advTm="3072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439863"/>
            <a:ext cx="6119812" cy="3959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800225" y="5940425"/>
            <a:ext cx="6300788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Segmentazione di immagini</a:t>
            </a:r>
          </a:p>
        </p:txBody>
      </p:sp>
    </p:spTree>
  </p:cSld>
  <p:clrMapOvr>
    <a:masterClrMapping/>
  </p:clrMapOvr>
  <p:transition spd="med" advTm="3072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619250" y="6119813"/>
            <a:ext cx="6659563" cy="411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1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it-IT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Riconoscimento in parole diverse di sillaba iniziale uguale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888" y="1568450"/>
            <a:ext cx="7794625" cy="3830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Tm="3072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488</Words>
  <PresentationFormat>Personalizzato</PresentationFormat>
  <Paragraphs>47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Times New Roman</vt:lpstr>
      <vt:lpstr>Arial</vt:lpstr>
      <vt:lpstr>Droid Sans Fallback</vt:lpstr>
      <vt:lpstr>Arial Unicode MS</vt:lpstr>
      <vt:lpstr>StarSymbol</vt:lpstr>
      <vt:lpstr>Comic Sans MS</vt:lpstr>
      <vt:lpstr>ArialMT;Arial</vt:lpstr>
      <vt:lpstr>SymbolMT;Times New Roman</vt:lpstr>
      <vt:lpstr>Tema di Office</vt:lpstr>
      <vt:lpstr>Laboratorio fonologico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fonologico</dc:title>
  <dc:creator>Laura</dc:creator>
  <cp:lastModifiedBy>Laura</cp:lastModifiedBy>
  <cp:revision>7</cp:revision>
  <cp:lastPrinted>1601-01-01T00:00:00Z</cp:lastPrinted>
  <dcterms:created xsi:type="dcterms:W3CDTF">2009-04-16T09:32:32Z</dcterms:created>
  <dcterms:modified xsi:type="dcterms:W3CDTF">2017-05-04T13:37:12Z</dcterms:modified>
</cp:coreProperties>
</file>